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Lst>
  <p:sldSz cx="5759450" cy="4319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EB8"/>
    <a:srgbClr val="41B6E6"/>
    <a:srgbClr val="00A9CE"/>
    <a:srgbClr val="003087"/>
    <a:srgbClr val="0072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78" d="100"/>
          <a:sy n="178" d="100"/>
        </p:scale>
        <p:origin x="162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3" name="Picture 2" descr="A blue and white circles with white text&#10;&#10;Description automatically generated">
            <a:extLst>
              <a:ext uri="{FF2B5EF4-FFF2-40B4-BE49-F238E27FC236}">
                <a16:creationId xmlns:a16="http://schemas.microsoft.com/office/drawing/2014/main" id="{CC3D4260-262B-CFEC-5A5F-2844767578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5759450" cy="4319588"/>
          </a:xfrm>
          <a:prstGeom prst="rect">
            <a:avLst/>
          </a:prstGeom>
        </p:spPr>
      </p:pic>
      <p:pic>
        <p:nvPicPr>
          <p:cNvPr id="7" name="Picture 6">
            <a:extLst>
              <a:ext uri="{FF2B5EF4-FFF2-40B4-BE49-F238E27FC236}">
                <a16:creationId xmlns:a16="http://schemas.microsoft.com/office/drawing/2014/main" id="{79227221-2BF6-FBFD-7413-691CFF61C40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94260" y="8826"/>
            <a:ext cx="1246875" cy="767927"/>
          </a:xfrm>
          <a:prstGeom prst="rect">
            <a:avLst/>
          </a:prstGeom>
        </p:spPr>
      </p:pic>
      <p:pic>
        <p:nvPicPr>
          <p:cNvPr id="8" name="Picture 7">
            <a:extLst>
              <a:ext uri="{FF2B5EF4-FFF2-40B4-BE49-F238E27FC236}">
                <a16:creationId xmlns:a16="http://schemas.microsoft.com/office/drawing/2014/main" id="{5EDC295C-40E6-01A4-668A-0B5D5E68775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741" y="3535798"/>
            <a:ext cx="795646" cy="726946"/>
          </a:xfrm>
          <a:prstGeom prst="rect">
            <a:avLst/>
          </a:prstGeom>
        </p:spPr>
      </p:pic>
      <p:sp>
        <p:nvSpPr>
          <p:cNvPr id="4" name="Rectangle 3">
            <a:extLst>
              <a:ext uri="{FF2B5EF4-FFF2-40B4-BE49-F238E27FC236}">
                <a16:creationId xmlns:a16="http://schemas.microsoft.com/office/drawing/2014/main" id="{65B9FC61-88CB-F5F4-7DE6-25BE4F48446A}"/>
              </a:ext>
            </a:extLst>
          </p:cNvPr>
          <p:cNvSpPr/>
          <p:nvPr userDrawn="1"/>
        </p:nvSpPr>
        <p:spPr>
          <a:xfrm>
            <a:off x="18315" y="56844"/>
            <a:ext cx="2213811" cy="5474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a:extLst>
              <a:ext uri="{FF2B5EF4-FFF2-40B4-BE49-F238E27FC236}">
                <a16:creationId xmlns:a16="http://schemas.microsoft.com/office/drawing/2014/main" id="{DA29EA5E-CB24-D450-C995-4B2823947DB6}"/>
              </a:ext>
            </a:extLst>
          </p:cNvPr>
          <p:cNvSpPr/>
          <p:nvPr userDrawn="1"/>
        </p:nvSpPr>
        <p:spPr>
          <a:xfrm>
            <a:off x="673768" y="1022683"/>
            <a:ext cx="1888958" cy="185888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1DD4602F-4BC8-D037-2578-9D5E97BB8DCF}"/>
              </a:ext>
            </a:extLst>
          </p:cNvPr>
          <p:cNvSpPr/>
          <p:nvPr userDrawn="1"/>
        </p:nvSpPr>
        <p:spPr>
          <a:xfrm>
            <a:off x="3196726" y="1158165"/>
            <a:ext cx="1888958" cy="185888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B4CD77C0-02A8-86FC-2F8B-3B00291114CB}"/>
              </a:ext>
            </a:extLst>
          </p:cNvPr>
          <p:cNvSpPr txBox="1"/>
          <p:nvPr userDrawn="1"/>
        </p:nvSpPr>
        <p:spPr>
          <a:xfrm>
            <a:off x="234624" y="401603"/>
            <a:ext cx="2072627" cy="523220"/>
          </a:xfrm>
          <a:prstGeom prst="rect">
            <a:avLst/>
          </a:prstGeom>
          <a:noFill/>
        </p:spPr>
        <p:txBody>
          <a:bodyPr wrap="square" rtlCol="0">
            <a:spAutoFit/>
          </a:bodyPr>
          <a:lstStyle/>
          <a:p>
            <a:r>
              <a:rPr lang="en-GB" sz="2800" b="1" dirty="0">
                <a:solidFill>
                  <a:srgbClr val="00B0F0"/>
                </a:solidFill>
                <a:latin typeface="Arial" panose="020B0604020202020204" pitchFamily="34" charset="0"/>
                <a:cs typeface="Arial" panose="020B0604020202020204" pitchFamily="34" charset="0"/>
              </a:rPr>
              <a:t>You Said…</a:t>
            </a:r>
          </a:p>
        </p:txBody>
      </p:sp>
      <p:sp>
        <p:nvSpPr>
          <p:cNvPr id="9" name="TextBox 8">
            <a:extLst>
              <a:ext uri="{FF2B5EF4-FFF2-40B4-BE49-F238E27FC236}">
                <a16:creationId xmlns:a16="http://schemas.microsoft.com/office/drawing/2014/main" id="{1F9BAF68-E688-A790-5A3F-721F1D93142F}"/>
              </a:ext>
            </a:extLst>
          </p:cNvPr>
          <p:cNvSpPr txBox="1"/>
          <p:nvPr userDrawn="1"/>
        </p:nvSpPr>
        <p:spPr>
          <a:xfrm>
            <a:off x="2757246" y="401212"/>
            <a:ext cx="1826789" cy="523220"/>
          </a:xfrm>
          <a:prstGeom prst="rect">
            <a:avLst/>
          </a:prstGeom>
          <a:noFill/>
        </p:spPr>
        <p:txBody>
          <a:bodyPr wrap="square" rtlCol="0">
            <a:spAutoFit/>
          </a:bodyPr>
          <a:lstStyle/>
          <a:p>
            <a:r>
              <a:rPr lang="en-GB" sz="2800" b="1" dirty="0">
                <a:solidFill>
                  <a:srgbClr val="0070C0"/>
                </a:solidFill>
                <a:latin typeface="Arial" panose="020B0604020202020204" pitchFamily="34" charset="0"/>
                <a:cs typeface="Arial" panose="020B0604020202020204" pitchFamily="34" charset="0"/>
              </a:rPr>
              <a:t>…We Did</a:t>
            </a:r>
          </a:p>
        </p:txBody>
      </p:sp>
      <p:sp>
        <p:nvSpPr>
          <p:cNvPr id="10" name="Rectangle 9">
            <a:extLst>
              <a:ext uri="{FF2B5EF4-FFF2-40B4-BE49-F238E27FC236}">
                <a16:creationId xmlns:a16="http://schemas.microsoft.com/office/drawing/2014/main" id="{59BBB70F-F5C3-A454-4397-D60C7828E25A}"/>
              </a:ext>
            </a:extLst>
          </p:cNvPr>
          <p:cNvSpPr/>
          <p:nvPr userDrawn="1"/>
        </p:nvSpPr>
        <p:spPr>
          <a:xfrm>
            <a:off x="0" y="4262744"/>
            <a:ext cx="5759450" cy="113688"/>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323455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A blue and white circles with white text&#10;&#10;Description automatically generated">
            <a:extLst>
              <a:ext uri="{FF2B5EF4-FFF2-40B4-BE49-F238E27FC236}">
                <a16:creationId xmlns:a16="http://schemas.microsoft.com/office/drawing/2014/main" id="{5B0ED535-9330-CA79-F211-A62759A2FC9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5759450" cy="4319588"/>
          </a:xfrm>
          <a:prstGeom prst="rect">
            <a:avLst/>
          </a:prstGeom>
        </p:spPr>
      </p:pic>
      <p:pic>
        <p:nvPicPr>
          <p:cNvPr id="8" name="Picture 7">
            <a:extLst>
              <a:ext uri="{FF2B5EF4-FFF2-40B4-BE49-F238E27FC236}">
                <a16:creationId xmlns:a16="http://schemas.microsoft.com/office/drawing/2014/main" id="{E3A72DBC-65FA-31DC-F2D3-1C11690AB09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494266" y="20858"/>
            <a:ext cx="1246875" cy="767927"/>
          </a:xfrm>
          <a:prstGeom prst="rect">
            <a:avLst/>
          </a:prstGeom>
        </p:spPr>
      </p:pic>
      <p:pic>
        <p:nvPicPr>
          <p:cNvPr id="9" name="Picture 8">
            <a:extLst>
              <a:ext uri="{FF2B5EF4-FFF2-40B4-BE49-F238E27FC236}">
                <a16:creationId xmlns:a16="http://schemas.microsoft.com/office/drawing/2014/main" id="{0EC5CDD4-21A0-2218-8CB6-E6832F8CAA7B}"/>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5789" y="3529782"/>
            <a:ext cx="795646" cy="726946"/>
          </a:xfrm>
          <a:prstGeom prst="rect">
            <a:avLst/>
          </a:prstGeom>
        </p:spPr>
      </p:pic>
    </p:spTree>
    <p:extLst>
      <p:ext uri="{BB962C8B-B14F-4D97-AF65-F5344CB8AC3E}">
        <p14:creationId xmlns:p14="http://schemas.microsoft.com/office/powerpoint/2010/main" val="1204145239"/>
      </p:ext>
    </p:extLst>
  </p:cSld>
  <p:clrMap bg1="lt1" tx1="dk1" bg2="lt2" tx2="dk2" accent1="accent1" accent2="accent2" accent3="accent3" accent4="accent4" accent5="accent5" accent6="accent6" hlink="hlink" folHlink="folHlink"/>
  <p:sldLayoutIdLst>
    <p:sldLayoutId id="2147483762" r:id="rId1"/>
  </p:sldLayoutIdLst>
  <p:txStyles>
    <p:titleStyle>
      <a:lvl1pPr algn="l" defTabSz="575981" rtl="0" eaLnBrk="1" latinLnBrk="0" hangingPunct="1">
        <a:lnSpc>
          <a:spcPct val="90000"/>
        </a:lnSpc>
        <a:spcBef>
          <a:spcPct val="0"/>
        </a:spcBef>
        <a:buNone/>
        <a:defRPr sz="2772" kern="1200">
          <a:solidFill>
            <a:schemeClr val="tx1"/>
          </a:solidFill>
          <a:latin typeface="+mj-lt"/>
          <a:ea typeface="+mj-ea"/>
          <a:cs typeface="+mj-cs"/>
        </a:defRPr>
      </a:lvl1pPr>
    </p:titleStyle>
    <p:bodyStyle>
      <a:lvl1pPr marL="143995" indent="-143995" algn="l" defTabSz="575981" rtl="0" eaLnBrk="1" latinLnBrk="0" hangingPunct="1">
        <a:lnSpc>
          <a:spcPct val="90000"/>
        </a:lnSpc>
        <a:spcBef>
          <a:spcPts val="630"/>
        </a:spcBef>
        <a:buFont typeface="Arial" panose="020B0604020202020204" pitchFamily="34" charset="0"/>
        <a:buChar char="•"/>
        <a:defRPr sz="1764" kern="1200">
          <a:solidFill>
            <a:schemeClr val="tx1"/>
          </a:solidFill>
          <a:latin typeface="+mn-lt"/>
          <a:ea typeface="+mn-ea"/>
          <a:cs typeface="+mn-cs"/>
        </a:defRPr>
      </a:lvl1pPr>
      <a:lvl2pPr marL="431985" indent="-143995" algn="l" defTabSz="575981" rtl="0" eaLnBrk="1" latinLnBrk="0" hangingPunct="1">
        <a:lnSpc>
          <a:spcPct val="90000"/>
        </a:lnSpc>
        <a:spcBef>
          <a:spcPts val="315"/>
        </a:spcBef>
        <a:buFont typeface="Arial" panose="020B0604020202020204" pitchFamily="34" charset="0"/>
        <a:buChar char="•"/>
        <a:defRPr sz="1512" kern="1200">
          <a:solidFill>
            <a:schemeClr val="tx1"/>
          </a:solidFill>
          <a:latin typeface="+mn-lt"/>
          <a:ea typeface="+mn-ea"/>
          <a:cs typeface="+mn-cs"/>
        </a:defRPr>
      </a:lvl2pPr>
      <a:lvl3pPr marL="719976" indent="-143995" algn="l" defTabSz="575981" rtl="0" eaLnBrk="1" latinLnBrk="0" hangingPunct="1">
        <a:lnSpc>
          <a:spcPct val="90000"/>
        </a:lnSpc>
        <a:spcBef>
          <a:spcPts val="315"/>
        </a:spcBef>
        <a:buFont typeface="Arial" panose="020B0604020202020204" pitchFamily="34" charset="0"/>
        <a:buChar char="•"/>
        <a:defRPr sz="1260" kern="1200">
          <a:solidFill>
            <a:schemeClr val="tx1"/>
          </a:solidFill>
          <a:latin typeface="+mn-lt"/>
          <a:ea typeface="+mn-ea"/>
          <a:cs typeface="+mn-cs"/>
        </a:defRPr>
      </a:lvl3pPr>
      <a:lvl4pPr marL="1007966" indent="-143995" algn="l" defTabSz="575981" rtl="0" eaLnBrk="1" latinLnBrk="0" hangingPunct="1">
        <a:lnSpc>
          <a:spcPct val="90000"/>
        </a:lnSpc>
        <a:spcBef>
          <a:spcPts val="315"/>
        </a:spcBef>
        <a:buFont typeface="Arial" panose="020B0604020202020204" pitchFamily="34" charset="0"/>
        <a:buChar char="•"/>
        <a:defRPr sz="1134" kern="1200">
          <a:solidFill>
            <a:schemeClr val="tx1"/>
          </a:solidFill>
          <a:latin typeface="+mn-lt"/>
          <a:ea typeface="+mn-ea"/>
          <a:cs typeface="+mn-cs"/>
        </a:defRPr>
      </a:lvl4pPr>
      <a:lvl5pPr marL="1295956" indent="-143995" algn="l" defTabSz="575981" rtl="0" eaLnBrk="1" latinLnBrk="0" hangingPunct="1">
        <a:lnSpc>
          <a:spcPct val="90000"/>
        </a:lnSpc>
        <a:spcBef>
          <a:spcPts val="315"/>
        </a:spcBef>
        <a:buFont typeface="Arial" panose="020B0604020202020204" pitchFamily="34" charset="0"/>
        <a:buChar char="•"/>
        <a:defRPr sz="1134" kern="1200">
          <a:solidFill>
            <a:schemeClr val="tx1"/>
          </a:solidFill>
          <a:latin typeface="+mn-lt"/>
          <a:ea typeface="+mn-ea"/>
          <a:cs typeface="+mn-cs"/>
        </a:defRPr>
      </a:lvl5pPr>
      <a:lvl6pPr marL="1583947" indent="-143995" algn="l" defTabSz="575981" rtl="0" eaLnBrk="1" latinLnBrk="0" hangingPunct="1">
        <a:lnSpc>
          <a:spcPct val="90000"/>
        </a:lnSpc>
        <a:spcBef>
          <a:spcPts val="315"/>
        </a:spcBef>
        <a:buFont typeface="Arial" panose="020B0604020202020204" pitchFamily="34" charset="0"/>
        <a:buChar char="•"/>
        <a:defRPr sz="1134" kern="1200">
          <a:solidFill>
            <a:schemeClr val="tx1"/>
          </a:solidFill>
          <a:latin typeface="+mn-lt"/>
          <a:ea typeface="+mn-ea"/>
          <a:cs typeface="+mn-cs"/>
        </a:defRPr>
      </a:lvl6pPr>
      <a:lvl7pPr marL="1871937" indent="-143995" algn="l" defTabSz="575981" rtl="0" eaLnBrk="1" latinLnBrk="0" hangingPunct="1">
        <a:lnSpc>
          <a:spcPct val="90000"/>
        </a:lnSpc>
        <a:spcBef>
          <a:spcPts val="315"/>
        </a:spcBef>
        <a:buFont typeface="Arial" panose="020B0604020202020204" pitchFamily="34" charset="0"/>
        <a:buChar char="•"/>
        <a:defRPr sz="1134" kern="1200">
          <a:solidFill>
            <a:schemeClr val="tx1"/>
          </a:solidFill>
          <a:latin typeface="+mn-lt"/>
          <a:ea typeface="+mn-ea"/>
          <a:cs typeface="+mn-cs"/>
        </a:defRPr>
      </a:lvl7pPr>
      <a:lvl8pPr marL="2159927" indent="-143995" algn="l" defTabSz="575981" rtl="0" eaLnBrk="1" latinLnBrk="0" hangingPunct="1">
        <a:lnSpc>
          <a:spcPct val="90000"/>
        </a:lnSpc>
        <a:spcBef>
          <a:spcPts val="315"/>
        </a:spcBef>
        <a:buFont typeface="Arial" panose="020B0604020202020204" pitchFamily="34" charset="0"/>
        <a:buChar char="•"/>
        <a:defRPr sz="1134" kern="1200">
          <a:solidFill>
            <a:schemeClr val="tx1"/>
          </a:solidFill>
          <a:latin typeface="+mn-lt"/>
          <a:ea typeface="+mn-ea"/>
          <a:cs typeface="+mn-cs"/>
        </a:defRPr>
      </a:lvl8pPr>
      <a:lvl9pPr marL="2447917" indent="-143995" algn="l" defTabSz="575981" rtl="0" eaLnBrk="1" latinLnBrk="0" hangingPunct="1">
        <a:lnSpc>
          <a:spcPct val="90000"/>
        </a:lnSpc>
        <a:spcBef>
          <a:spcPts val="315"/>
        </a:spcBef>
        <a:buFont typeface="Arial" panose="020B0604020202020204" pitchFamily="34" charset="0"/>
        <a:buChar char="•"/>
        <a:defRPr sz="1134" kern="1200">
          <a:solidFill>
            <a:schemeClr val="tx1"/>
          </a:solidFill>
          <a:latin typeface="+mn-lt"/>
          <a:ea typeface="+mn-ea"/>
          <a:cs typeface="+mn-cs"/>
        </a:defRPr>
      </a:lvl9pPr>
    </p:bodyStyle>
    <p:otherStyle>
      <a:defPPr>
        <a:defRPr lang="en-US"/>
      </a:defPPr>
      <a:lvl1pPr marL="0" algn="l" defTabSz="575981" rtl="0" eaLnBrk="1" latinLnBrk="0" hangingPunct="1">
        <a:defRPr sz="1134" kern="1200">
          <a:solidFill>
            <a:schemeClr val="tx1"/>
          </a:solidFill>
          <a:latin typeface="+mn-lt"/>
          <a:ea typeface="+mn-ea"/>
          <a:cs typeface="+mn-cs"/>
        </a:defRPr>
      </a:lvl1pPr>
      <a:lvl2pPr marL="287990" algn="l" defTabSz="575981" rtl="0" eaLnBrk="1" latinLnBrk="0" hangingPunct="1">
        <a:defRPr sz="1134" kern="1200">
          <a:solidFill>
            <a:schemeClr val="tx1"/>
          </a:solidFill>
          <a:latin typeface="+mn-lt"/>
          <a:ea typeface="+mn-ea"/>
          <a:cs typeface="+mn-cs"/>
        </a:defRPr>
      </a:lvl2pPr>
      <a:lvl3pPr marL="575981" algn="l" defTabSz="575981" rtl="0" eaLnBrk="1" latinLnBrk="0" hangingPunct="1">
        <a:defRPr sz="1134" kern="1200">
          <a:solidFill>
            <a:schemeClr val="tx1"/>
          </a:solidFill>
          <a:latin typeface="+mn-lt"/>
          <a:ea typeface="+mn-ea"/>
          <a:cs typeface="+mn-cs"/>
        </a:defRPr>
      </a:lvl3pPr>
      <a:lvl4pPr marL="863971" algn="l" defTabSz="575981" rtl="0" eaLnBrk="1" latinLnBrk="0" hangingPunct="1">
        <a:defRPr sz="1134" kern="1200">
          <a:solidFill>
            <a:schemeClr val="tx1"/>
          </a:solidFill>
          <a:latin typeface="+mn-lt"/>
          <a:ea typeface="+mn-ea"/>
          <a:cs typeface="+mn-cs"/>
        </a:defRPr>
      </a:lvl4pPr>
      <a:lvl5pPr marL="1151961" algn="l" defTabSz="575981" rtl="0" eaLnBrk="1" latinLnBrk="0" hangingPunct="1">
        <a:defRPr sz="1134" kern="1200">
          <a:solidFill>
            <a:schemeClr val="tx1"/>
          </a:solidFill>
          <a:latin typeface="+mn-lt"/>
          <a:ea typeface="+mn-ea"/>
          <a:cs typeface="+mn-cs"/>
        </a:defRPr>
      </a:lvl5pPr>
      <a:lvl6pPr marL="1439951" algn="l" defTabSz="575981" rtl="0" eaLnBrk="1" latinLnBrk="0" hangingPunct="1">
        <a:defRPr sz="1134" kern="1200">
          <a:solidFill>
            <a:schemeClr val="tx1"/>
          </a:solidFill>
          <a:latin typeface="+mn-lt"/>
          <a:ea typeface="+mn-ea"/>
          <a:cs typeface="+mn-cs"/>
        </a:defRPr>
      </a:lvl6pPr>
      <a:lvl7pPr marL="1727942" algn="l" defTabSz="575981" rtl="0" eaLnBrk="1" latinLnBrk="0" hangingPunct="1">
        <a:defRPr sz="1134" kern="1200">
          <a:solidFill>
            <a:schemeClr val="tx1"/>
          </a:solidFill>
          <a:latin typeface="+mn-lt"/>
          <a:ea typeface="+mn-ea"/>
          <a:cs typeface="+mn-cs"/>
        </a:defRPr>
      </a:lvl7pPr>
      <a:lvl8pPr marL="2015932" algn="l" defTabSz="575981" rtl="0" eaLnBrk="1" latinLnBrk="0" hangingPunct="1">
        <a:defRPr sz="1134" kern="1200">
          <a:solidFill>
            <a:schemeClr val="tx1"/>
          </a:solidFill>
          <a:latin typeface="+mn-lt"/>
          <a:ea typeface="+mn-ea"/>
          <a:cs typeface="+mn-cs"/>
        </a:defRPr>
      </a:lvl8pPr>
      <a:lvl9pPr marL="2303922" algn="l" defTabSz="575981" rtl="0" eaLnBrk="1" latinLnBrk="0" hangingPunct="1">
        <a:defRPr sz="11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BDB383CB-24F6-6208-D356-8E80B3D4B709}"/>
              </a:ext>
            </a:extLst>
          </p:cNvPr>
          <p:cNvSpPr txBox="1"/>
          <p:nvPr/>
        </p:nvSpPr>
        <p:spPr>
          <a:xfrm>
            <a:off x="917476" y="1027330"/>
            <a:ext cx="1471159" cy="1954381"/>
          </a:xfrm>
          <a:prstGeom prst="rect">
            <a:avLst/>
          </a:prstGeom>
          <a:noFill/>
        </p:spPr>
        <p:txBody>
          <a:bodyPr wrap="square" rtlCol="0">
            <a:spAutoFit/>
          </a:bodyPr>
          <a:lstStyle/>
          <a:p>
            <a:r>
              <a:rPr lang="en-GB" sz="1100" dirty="0">
                <a:solidFill>
                  <a:srgbClr val="003087"/>
                </a:solidFill>
                <a:highlight>
                  <a:srgbClr val="FFFF00"/>
                </a:highlight>
                <a:latin typeface="Arial" panose="020B0604020202020204" pitchFamily="34" charset="0"/>
                <a:cs typeface="Arial" panose="020B0604020202020204" pitchFamily="34" charset="0"/>
              </a:rPr>
              <a:t>You wanted our new Children’s and Learning Disability website to host introductory animations to give accessible information to inform service users and families about our services  </a:t>
            </a:r>
          </a:p>
        </p:txBody>
      </p:sp>
      <p:sp>
        <p:nvSpPr>
          <p:cNvPr id="2" name="TextBox 1">
            <a:extLst>
              <a:ext uri="{FF2B5EF4-FFF2-40B4-BE49-F238E27FC236}">
                <a16:creationId xmlns:a16="http://schemas.microsoft.com/office/drawing/2014/main" id="{01D0F325-89B0-B702-3535-D395EDF83B4A}"/>
              </a:ext>
            </a:extLst>
          </p:cNvPr>
          <p:cNvSpPr txBox="1"/>
          <p:nvPr/>
        </p:nvSpPr>
        <p:spPr>
          <a:xfrm>
            <a:off x="1311442" y="3555884"/>
            <a:ext cx="3116179" cy="646331"/>
          </a:xfrm>
          <a:prstGeom prst="rect">
            <a:avLst/>
          </a:prstGeom>
          <a:noFill/>
        </p:spPr>
        <p:txBody>
          <a:bodyPr wrap="square" rtlCol="0">
            <a:spAutoFit/>
          </a:bodyPr>
          <a:lstStyle/>
          <a:p>
            <a:pPr algn="ctr"/>
            <a:r>
              <a:rPr lang="en-GB" b="1" dirty="0">
                <a:solidFill>
                  <a:srgbClr val="003087"/>
                </a:solidFill>
                <a:highlight>
                  <a:srgbClr val="FFFF00"/>
                </a:highlight>
                <a:latin typeface="Arial" panose="020B0604020202020204" pitchFamily="34" charset="0"/>
                <a:cs typeface="Arial" panose="020B0604020202020204" pitchFamily="34" charset="0"/>
              </a:rPr>
              <a:t>Children’s and Learning Disability</a:t>
            </a:r>
          </a:p>
        </p:txBody>
      </p:sp>
      <p:sp>
        <p:nvSpPr>
          <p:cNvPr id="5" name="TextBox 4">
            <a:extLst>
              <a:ext uri="{FF2B5EF4-FFF2-40B4-BE49-F238E27FC236}">
                <a16:creationId xmlns:a16="http://schemas.microsoft.com/office/drawing/2014/main" id="{86923624-7F75-4F9A-D0C1-F83169827554}"/>
              </a:ext>
            </a:extLst>
          </p:cNvPr>
          <p:cNvSpPr txBox="1"/>
          <p:nvPr/>
        </p:nvSpPr>
        <p:spPr>
          <a:xfrm>
            <a:off x="3370817" y="1065091"/>
            <a:ext cx="1634282" cy="1954381"/>
          </a:xfrm>
          <a:prstGeom prst="rect">
            <a:avLst/>
          </a:prstGeom>
          <a:noFill/>
        </p:spPr>
        <p:txBody>
          <a:bodyPr wrap="square" rtlCol="0">
            <a:spAutoFit/>
          </a:bodyPr>
          <a:lstStyle/>
          <a:p>
            <a:r>
              <a:rPr lang="en-GB" sz="1100" dirty="0">
                <a:solidFill>
                  <a:srgbClr val="003087"/>
                </a:solidFill>
                <a:highlight>
                  <a:srgbClr val="FFFF00"/>
                </a:highlight>
                <a:latin typeface="Arial" panose="020B0604020202020204" pitchFamily="34" charset="0"/>
                <a:cs typeface="Arial" panose="020B0604020202020204" pitchFamily="34" charset="0"/>
              </a:rPr>
              <a:t>28 animations are now in production and will be hosted on our new divisional website. These animations have been coproduced and feature service users as animated character sharing their experiences and voices. </a:t>
            </a:r>
          </a:p>
        </p:txBody>
      </p:sp>
      <p:sp>
        <p:nvSpPr>
          <p:cNvPr id="6" name="TextBox 5">
            <a:extLst>
              <a:ext uri="{FF2B5EF4-FFF2-40B4-BE49-F238E27FC236}">
                <a16:creationId xmlns:a16="http://schemas.microsoft.com/office/drawing/2014/main" id="{9B73D10F-43A7-0401-2536-8211EE8CB9BB}"/>
              </a:ext>
            </a:extLst>
          </p:cNvPr>
          <p:cNvSpPr txBox="1"/>
          <p:nvPr/>
        </p:nvSpPr>
        <p:spPr>
          <a:xfrm>
            <a:off x="-697831" y="197666"/>
            <a:ext cx="3116179" cy="307777"/>
          </a:xfrm>
          <a:prstGeom prst="rect">
            <a:avLst/>
          </a:prstGeom>
          <a:noFill/>
        </p:spPr>
        <p:txBody>
          <a:bodyPr wrap="square" rtlCol="0">
            <a:spAutoFit/>
          </a:bodyPr>
          <a:lstStyle/>
          <a:p>
            <a:pPr algn="ctr"/>
            <a:r>
              <a:rPr lang="en-GB" sz="1400" b="1" dirty="0">
                <a:solidFill>
                  <a:srgbClr val="41B6E6"/>
                </a:solidFill>
                <a:highlight>
                  <a:srgbClr val="FFFF00"/>
                </a:highlight>
                <a:latin typeface="Arial" panose="020B0604020202020204" pitchFamily="34" charset="0"/>
                <a:cs typeface="Arial" panose="020B0604020202020204" pitchFamily="34" charset="0"/>
              </a:rPr>
              <a:t>September 2023</a:t>
            </a:r>
          </a:p>
        </p:txBody>
      </p:sp>
      <p:sp>
        <p:nvSpPr>
          <p:cNvPr id="11" name="TextBox 10">
            <a:extLst>
              <a:ext uri="{FF2B5EF4-FFF2-40B4-BE49-F238E27FC236}">
                <a16:creationId xmlns:a16="http://schemas.microsoft.com/office/drawing/2014/main" id="{246E85EC-378A-FE8C-0BFE-4E700461ECFA}"/>
              </a:ext>
            </a:extLst>
          </p:cNvPr>
          <p:cNvSpPr txBox="1"/>
          <p:nvPr/>
        </p:nvSpPr>
        <p:spPr>
          <a:xfrm>
            <a:off x="2207251" y="183141"/>
            <a:ext cx="3116179" cy="307777"/>
          </a:xfrm>
          <a:prstGeom prst="rect">
            <a:avLst/>
          </a:prstGeom>
          <a:noFill/>
        </p:spPr>
        <p:txBody>
          <a:bodyPr wrap="square" rtlCol="0">
            <a:spAutoFit/>
          </a:bodyPr>
          <a:lstStyle/>
          <a:p>
            <a:pPr algn="ctr"/>
            <a:r>
              <a:rPr lang="en-GB" sz="1400" b="1" dirty="0">
                <a:solidFill>
                  <a:srgbClr val="005EB8"/>
                </a:solidFill>
                <a:highlight>
                  <a:srgbClr val="FFFF00"/>
                </a:highlight>
                <a:latin typeface="Arial" panose="020B0604020202020204" pitchFamily="34" charset="0"/>
                <a:cs typeface="Arial" panose="020B0604020202020204" pitchFamily="34" charset="0"/>
              </a:rPr>
              <a:t>February 2024</a:t>
            </a:r>
          </a:p>
        </p:txBody>
      </p:sp>
    </p:spTree>
    <p:extLst>
      <p:ext uri="{BB962C8B-B14F-4D97-AF65-F5344CB8AC3E}">
        <p14:creationId xmlns:p14="http://schemas.microsoft.com/office/powerpoint/2010/main" val="20327764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646</TotalTime>
  <Words>68</Words>
  <Application>Microsoft Office PowerPoint</Application>
  <PresentationFormat>Custom</PresentationFormat>
  <Paragraphs>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ANASTASI, Philip (HUMBER TEACHING NHS FOUNDATION TRUST)</dc:creator>
  <cp:lastModifiedBy>HAGUE, Felicity (HUMBER TEACHING NHS FOUNDATION TRUST)</cp:lastModifiedBy>
  <cp:revision>11</cp:revision>
  <dcterms:created xsi:type="dcterms:W3CDTF">2023-11-09T15:36:14Z</dcterms:created>
  <dcterms:modified xsi:type="dcterms:W3CDTF">2024-03-04T15:39:43Z</dcterms:modified>
</cp:coreProperties>
</file>